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78" r:id="rId3"/>
    <p:sldId id="279" r:id="rId4"/>
    <p:sldId id="280" r:id="rId5"/>
    <p:sldId id="281" r:id="rId6"/>
    <p:sldId id="276" r:id="rId7"/>
    <p:sldId id="277" r:id="rId8"/>
    <p:sldId id="267" r:id="rId9"/>
    <p:sldId id="268" r:id="rId10"/>
    <p:sldId id="257" r:id="rId11"/>
    <p:sldId id="258" r:id="rId12"/>
    <p:sldId id="259" r:id="rId13"/>
    <p:sldId id="260" r:id="rId14"/>
    <p:sldId id="282" r:id="rId15"/>
    <p:sldId id="283" r:id="rId16"/>
    <p:sldId id="284" r:id="rId17"/>
    <p:sldId id="261" r:id="rId18"/>
    <p:sldId id="262" r:id="rId19"/>
    <p:sldId id="263" r:id="rId20"/>
    <p:sldId id="269" r:id="rId21"/>
    <p:sldId id="270" r:id="rId22"/>
    <p:sldId id="271" r:id="rId23"/>
    <p:sldId id="265" r:id="rId24"/>
    <p:sldId id="273" r:id="rId25"/>
    <p:sldId id="272" r:id="rId26"/>
    <p:sldId id="275" r:id="rId27"/>
    <p:sldId id="274" r:id="rId28"/>
    <p:sldId id="264" r:id="rId29"/>
    <p:sldId id="26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02" autoAdjust="0"/>
  </p:normalViewPr>
  <p:slideViewPr>
    <p:cSldViewPr>
      <p:cViewPr varScale="1">
        <p:scale>
          <a:sx n="62" d="100"/>
          <a:sy n="62" d="100"/>
        </p:scale>
        <p:origin x="-159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D57623-C3D9-41D8-8309-825B3DACB77C}" type="datetimeFigureOut">
              <a:rPr lang="en-US" smtClean="0"/>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3893E1-696F-457F-9657-9493A284E076}" type="slidenum">
              <a:rPr lang="en-US" smtClean="0"/>
              <a:t>‹#›</a:t>
            </a:fld>
            <a:endParaRPr lang="en-US"/>
          </a:p>
        </p:txBody>
      </p:sp>
    </p:spTree>
    <p:extLst>
      <p:ext uri="{BB962C8B-B14F-4D97-AF65-F5344CB8AC3E}">
        <p14:creationId xmlns:p14="http://schemas.microsoft.com/office/powerpoint/2010/main" val="720938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ntent.vexrobotics.com/docs/inventors-guide/main-2008/04-power-06272008.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63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mtClean="0"/>
              <a:t>Presentation Name</a:t>
            </a:r>
          </a:p>
        </p:txBody>
      </p:sp>
      <p:sp>
        <p:nvSpPr>
          <p:cNvPr id="563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563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8A792844-57AB-4192-AD09-D2A8A445C82E}" type="slidenum">
              <a:rPr lang="en-US" smtClean="0"/>
              <a:pPr eaLnBrk="1" hangingPunct="1">
                <a:defRPr/>
              </a:pPr>
              <a:t>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Battery life and batteries in general are well explained in the </a:t>
            </a:r>
            <a:r>
              <a:rPr lang="en-US" u="sng" smtClean="0">
                <a:hlinkClick r:id="rId3"/>
              </a:rPr>
              <a:t>VEX Inventors Guide (Power)</a:t>
            </a:r>
            <a:r>
              <a:rPr lang="en-US" smtClean="0"/>
              <a:t>. Page 4.9 describes how to revive batteries that appear weak due to “voltage drop” sometimes referred to as memory effect.</a:t>
            </a:r>
          </a:p>
        </p:txBody>
      </p:sp>
      <p:sp>
        <p:nvSpPr>
          <p:cNvPr id="563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mtClean="0"/>
              <a:t>Presentation Name</a:t>
            </a:r>
          </a:p>
        </p:txBody>
      </p:sp>
      <p:sp>
        <p:nvSpPr>
          <p:cNvPr id="563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563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41E40E69-2F7B-4E26-BD99-7BAD3C2C858D}" type="slidenum">
              <a:rPr lang="en-US" smtClean="0"/>
              <a:pPr eaLnBrk="1" hangingPunct="1">
                <a:defRPr/>
              </a:pPr>
              <a:t>20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63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mtClean="0"/>
              <a:t>Presentation Name</a:t>
            </a:r>
          </a:p>
        </p:txBody>
      </p:sp>
      <p:sp>
        <p:nvSpPr>
          <p:cNvPr id="563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563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7C8CC512-9105-4B60-93FA-C9146459853B}" type="slidenum">
              <a:rPr lang="en-US" smtClean="0"/>
              <a:pPr eaLnBrk="1" hangingPunct="1">
                <a:defRPr/>
              </a:pPr>
              <a:t>21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63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mtClean="0"/>
              <a:t>Presentation Name</a:t>
            </a:r>
          </a:p>
        </p:txBody>
      </p:sp>
      <p:sp>
        <p:nvSpPr>
          <p:cNvPr id="563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563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5541291-65BD-46A8-8C6A-AC087464A39A}" type="slidenum">
              <a:rPr lang="en-US" smtClean="0"/>
              <a:pPr eaLnBrk="1" hangingPunct="1">
                <a:defRPr/>
              </a:pPr>
              <a:t>22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Sensors are used so the robot can sense its environment, and the robot can adjust its own behaviors based on that knowledge. A sensor will generally tell the robot about one very simple thing in the environment, and the robot’s program will interpret that information to determine how it should react. The Bumper Switch sensor, for instance, will tell the robot whether it is in contact with a physical object or not. Depending on how the sensor is set up, this can tell the robot a lot of different things. If the sensor is mounted on the front bumper, the robot could use this information to tell whether it has run into an obstacle, like a wall inside a maze.</a:t>
            </a:r>
          </a:p>
          <a:p>
            <a:r>
              <a:rPr lang="en-US" smtClean="0"/>
              <a:t>By making good use of sensors to detect the important aspects of its environment, a robot can make things much easier for its human operator. A robot can even operate completely independent of human control, autonomously.</a:t>
            </a:r>
          </a:p>
          <a:p>
            <a:pPr eaLnBrk="1" hangingPunct="1"/>
            <a:endParaRPr lang="en-US" smtClean="0"/>
          </a:p>
        </p:txBody>
      </p:sp>
      <p:sp>
        <p:nvSpPr>
          <p:cNvPr id="563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mtClean="0"/>
              <a:t>Presentation Name</a:t>
            </a:r>
          </a:p>
        </p:txBody>
      </p:sp>
      <p:sp>
        <p:nvSpPr>
          <p:cNvPr id="563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563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F4DD3F49-0F92-4902-937C-4784A8C37169}" type="slidenum">
              <a:rPr lang="en-US" smtClean="0"/>
              <a:pPr eaLnBrk="1" hangingPunct="1">
                <a:defRPr/>
              </a:pPr>
              <a:t>23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Signal Behavior: When the switch is not being pushed in, the sensor maintains a digital HIGH signal on  its sensor port. This High signal is coming from the Microcontroller. When an external force (like a collision or being pressed up against a wall) pushes the switch in, it changes its signal to a digital LOW until the switch is released. An </a:t>
            </a:r>
            <a:r>
              <a:rPr lang="en-US" dirty="0" err="1" smtClean="0"/>
              <a:t>unpressed</a:t>
            </a:r>
            <a:r>
              <a:rPr lang="en-US" dirty="0" smtClean="0"/>
              <a:t> switch is indistinguishable from an open port.</a:t>
            </a:r>
          </a:p>
          <a:p>
            <a:pPr marL="342900" indent="-342900" eaLnBrk="1" hangingPunct="1">
              <a:buFont typeface="Arial" pitchFamily="34" charset="0"/>
              <a:buChar char="•"/>
              <a:defRPr/>
            </a:pPr>
            <a:endParaRPr lang="en-US" dirty="0" smtClean="0"/>
          </a:p>
          <a:p>
            <a:pPr>
              <a:defRPr/>
            </a:pPr>
            <a:endParaRPr lang="en-US" dirty="0" smtClean="0"/>
          </a:p>
        </p:txBody>
      </p:sp>
      <p:sp>
        <p:nvSpPr>
          <p:cNvPr id="563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mtClean="0"/>
              <a:t>Presentation Name</a:t>
            </a:r>
          </a:p>
        </p:txBody>
      </p:sp>
      <p:sp>
        <p:nvSpPr>
          <p:cNvPr id="563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563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B2D35655-9468-426B-9C1D-900A7640053E}" type="slidenum">
              <a:rPr lang="en-US" smtClean="0"/>
              <a:pPr eaLnBrk="1" hangingPunct="1">
                <a:defRPr/>
              </a:pPr>
              <a:t>24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Signal Behavior: When the switch is not being pushed in, the sensor maintains a digital HIGH signal on  its sensor port. This High signal is coming from the Microcontroller. When an external force (like a collision or being pressed up against a wall) pushes the switch in, it changes its signal to a digital LOW until the switch is released. An </a:t>
            </a:r>
            <a:r>
              <a:rPr lang="en-US" dirty="0" err="1" smtClean="0"/>
              <a:t>unpressed</a:t>
            </a:r>
            <a:r>
              <a:rPr lang="en-US" dirty="0" smtClean="0"/>
              <a:t> switch is indistinguishable from an open port.</a:t>
            </a:r>
          </a:p>
          <a:p>
            <a:pPr marL="342900" indent="-342900" eaLnBrk="1" hangingPunct="1">
              <a:buFont typeface="Arial" pitchFamily="34" charset="0"/>
              <a:buChar char="•"/>
              <a:defRPr/>
            </a:pPr>
            <a:endParaRPr lang="en-US" dirty="0" smtClean="0"/>
          </a:p>
          <a:p>
            <a:pPr>
              <a:defRPr/>
            </a:pPr>
            <a:endParaRPr lang="en-US" dirty="0" smtClean="0"/>
          </a:p>
        </p:txBody>
      </p:sp>
      <p:sp>
        <p:nvSpPr>
          <p:cNvPr id="563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mtClean="0"/>
              <a:t>Presentation Name</a:t>
            </a:r>
          </a:p>
        </p:txBody>
      </p:sp>
      <p:sp>
        <p:nvSpPr>
          <p:cNvPr id="563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563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81684213-CD86-4119-9DD4-58BEB1DB0768}" type="slidenum">
              <a:rPr lang="en-US" smtClean="0"/>
              <a:pPr eaLnBrk="1" hangingPunct="1">
                <a:defRPr/>
              </a:pPr>
              <a:t>25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mtClean="0"/>
              <a:t>Presentation Name</a:t>
            </a:r>
          </a:p>
        </p:txBody>
      </p:sp>
      <p:sp>
        <p:nvSpPr>
          <p:cNvPr id="563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563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70E5BD6F-32FB-4D34-856F-16E86BD285D0}" type="slidenum">
              <a:rPr lang="en-US" smtClean="0"/>
              <a:pPr eaLnBrk="1" hangingPunct="1">
                <a:defRPr/>
              </a:pPr>
              <a:t>26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mtClean="0"/>
              <a:t>Presentation Name</a:t>
            </a:r>
          </a:p>
        </p:txBody>
      </p:sp>
      <p:sp>
        <p:nvSpPr>
          <p:cNvPr id="563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563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E196CF7-1032-46E6-9327-E23C55CC1BB3}" type="slidenum">
              <a:rPr lang="en-US" smtClean="0"/>
              <a:pPr eaLnBrk="1" hangingPunct="1">
                <a:defRPr/>
              </a:pPr>
              <a:t>27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4EAE95-A11A-49CB-B4E4-41677AE8FE95}"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F9E26-6CF7-4BB0-986D-2D4216A176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EAE95-A11A-49CB-B4E4-41677AE8FE95}"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F9E26-6CF7-4BB0-986D-2D4216A176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EAE95-A11A-49CB-B4E4-41677AE8FE95}"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F9E26-6CF7-4BB0-986D-2D4216A176C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4EAE95-A11A-49CB-B4E4-41677AE8FE95}"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F9E26-6CF7-4BB0-986D-2D4216A176C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D4EAE95-A11A-49CB-B4E4-41677AE8FE95}"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F9E26-6CF7-4BB0-986D-2D4216A176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4EAE95-A11A-49CB-B4E4-41677AE8FE95}"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F9E26-6CF7-4BB0-986D-2D4216A176C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4EAE95-A11A-49CB-B4E4-41677AE8FE95}" type="datetimeFigureOut">
              <a:rPr lang="en-US" smtClean="0"/>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F9E26-6CF7-4BB0-986D-2D4216A176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4EAE95-A11A-49CB-B4E4-41677AE8FE95}" type="datetimeFigureOut">
              <a:rPr lang="en-US" smtClean="0"/>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F9E26-6CF7-4BB0-986D-2D4216A176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EAE95-A11A-49CB-B4E4-41677AE8FE95}" type="datetimeFigureOut">
              <a:rPr lang="en-US" smtClean="0"/>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F9E26-6CF7-4BB0-986D-2D4216A176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D4EAE95-A11A-49CB-B4E4-41677AE8FE95}" type="datetimeFigureOut">
              <a:rPr lang="en-US" smtClean="0"/>
              <a:t>11/5/2013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09F9E26-6CF7-4BB0-986D-2D4216A176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EAE95-A11A-49CB-B4E4-41677AE8FE95}"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F9E26-6CF7-4BB0-986D-2D4216A176C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D4EAE95-A11A-49CB-B4E4-41677AE8FE95}" type="datetimeFigureOut">
              <a:rPr lang="en-US" smtClean="0"/>
              <a:t>11/5/2013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09F9E26-6CF7-4BB0-986D-2D4216A176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Automation and Programming</a:t>
            </a:r>
            <a:endParaRPr lang="en-US" dirty="0"/>
          </a:p>
        </p:txBody>
      </p:sp>
      <p:sp>
        <p:nvSpPr>
          <p:cNvPr id="3" name="Subtitle 2"/>
          <p:cNvSpPr>
            <a:spLocks noGrp="1"/>
          </p:cNvSpPr>
          <p:nvPr>
            <p:ph type="subTitle" idx="1"/>
          </p:nvPr>
        </p:nvSpPr>
        <p:spPr/>
        <p:txBody>
          <a:bodyPr/>
          <a:lstStyle/>
          <a:p>
            <a:r>
              <a:rPr lang="en-US" dirty="0" smtClean="0"/>
              <a:t>Some get started tips…</a:t>
            </a:r>
            <a:endParaRPr lang="en-US" dirty="0"/>
          </a:p>
        </p:txBody>
      </p:sp>
      <p:sp>
        <p:nvSpPr>
          <p:cNvPr id="4" name="TextBox 3"/>
          <p:cNvSpPr txBox="1"/>
          <p:nvPr/>
        </p:nvSpPr>
        <p:spPr>
          <a:xfrm>
            <a:off x="3581400" y="4419600"/>
            <a:ext cx="5181600" cy="1569660"/>
          </a:xfrm>
          <a:prstGeom prst="rect">
            <a:avLst/>
          </a:prstGeom>
          <a:noFill/>
        </p:spPr>
        <p:txBody>
          <a:bodyPr wrap="square" rtlCol="0">
            <a:spAutoFit/>
          </a:bodyPr>
          <a:lstStyle/>
          <a:p>
            <a:r>
              <a:rPr lang="en-US" sz="4800" dirty="0" smtClean="0"/>
              <a:t>Everyone please log into </a:t>
            </a:r>
            <a:r>
              <a:rPr lang="en-US" sz="4800" dirty="0" err="1" smtClean="0"/>
              <a:t>RobotC</a:t>
            </a:r>
            <a:r>
              <a:rPr lang="en-US" sz="4800" dirty="0" smtClean="0"/>
              <a:t> !</a:t>
            </a:r>
            <a:endParaRPr lang="en-US" sz="4800" dirty="0"/>
          </a:p>
        </p:txBody>
      </p:sp>
      <p:pic>
        <p:nvPicPr>
          <p:cNvPr id="1026" name="Picture 2" descr="http://botbench.com/driversuite/imag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470" y="381000"/>
            <a:ext cx="3848100"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44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929640"/>
          </a:xfrm>
        </p:spPr>
        <p:txBody>
          <a:bodyPr/>
          <a:lstStyle/>
          <a:p>
            <a:pPr algn="ctr"/>
            <a:r>
              <a:rPr lang="en-US" sz="3600" dirty="0" smtClean="0"/>
              <a:t>1. Make sure you are set on natural Language</a:t>
            </a:r>
            <a:endParaRPr lang="en-US" sz="36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1323" b="57143"/>
          <a:stretch/>
        </p:blipFill>
        <p:spPr bwMode="auto">
          <a:xfrm>
            <a:off x="76200" y="1371600"/>
            <a:ext cx="902425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4419600" y="1371600"/>
            <a:ext cx="2895600" cy="434340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990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0510" b="62699"/>
          <a:stretch/>
        </p:blipFill>
        <p:spPr bwMode="auto">
          <a:xfrm>
            <a:off x="76200" y="1219200"/>
            <a:ext cx="889594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7650" y="441960"/>
            <a:ext cx="8343900" cy="929640"/>
          </a:xfrm>
        </p:spPr>
        <p:txBody>
          <a:bodyPr/>
          <a:lstStyle/>
          <a:p>
            <a:pPr algn="ctr"/>
            <a:r>
              <a:rPr lang="en-US" sz="3600" dirty="0" smtClean="0"/>
              <a:t>2. Check the Communication Mode</a:t>
            </a:r>
            <a:endParaRPr lang="en-US" sz="3600" dirty="0"/>
          </a:p>
        </p:txBody>
      </p:sp>
      <p:cxnSp>
        <p:nvCxnSpPr>
          <p:cNvPr id="5" name="Straight Arrow Connector 4"/>
          <p:cNvCxnSpPr/>
          <p:nvPr/>
        </p:nvCxnSpPr>
        <p:spPr>
          <a:xfrm>
            <a:off x="5715000" y="1219200"/>
            <a:ext cx="838200" cy="198120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215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8949" b="47420"/>
          <a:stretch/>
        </p:blipFill>
        <p:spPr bwMode="auto">
          <a:xfrm>
            <a:off x="152400" y="1447799"/>
            <a:ext cx="8458200" cy="515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7650" y="441960"/>
            <a:ext cx="8343900" cy="929640"/>
          </a:xfrm>
        </p:spPr>
        <p:txBody>
          <a:bodyPr/>
          <a:lstStyle/>
          <a:p>
            <a:pPr algn="ctr"/>
            <a:r>
              <a:rPr lang="en-US" sz="3600" dirty="0" smtClean="0"/>
              <a:t>3. Check Your Preferences :</a:t>
            </a:r>
            <a:br>
              <a:rPr lang="en-US" sz="3600" dirty="0" smtClean="0"/>
            </a:br>
            <a:r>
              <a:rPr lang="en-US" sz="3600" dirty="0" smtClean="0"/>
              <a:t>Only 1 item should be checked</a:t>
            </a:r>
            <a:endParaRPr lang="en-US" sz="3600" dirty="0"/>
          </a:p>
        </p:txBody>
      </p:sp>
      <p:cxnSp>
        <p:nvCxnSpPr>
          <p:cNvPr id="5" name="Straight Arrow Connector 4"/>
          <p:cNvCxnSpPr/>
          <p:nvPr/>
        </p:nvCxnSpPr>
        <p:spPr>
          <a:xfrm>
            <a:off x="2286000" y="1447799"/>
            <a:ext cx="2971800" cy="3810001"/>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26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0104" b="39484"/>
          <a:stretch/>
        </p:blipFill>
        <p:spPr bwMode="auto">
          <a:xfrm>
            <a:off x="1143000" y="1139370"/>
            <a:ext cx="6172200" cy="563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7650" y="441960"/>
            <a:ext cx="8343900" cy="929640"/>
          </a:xfrm>
        </p:spPr>
        <p:txBody>
          <a:bodyPr/>
          <a:lstStyle/>
          <a:p>
            <a:pPr algn="ctr"/>
            <a:r>
              <a:rPr lang="en-US" sz="3600" dirty="0" smtClean="0"/>
              <a:t>4. Open a file or open a new file</a:t>
            </a:r>
            <a:endParaRPr lang="en-US" sz="3600" dirty="0"/>
          </a:p>
        </p:txBody>
      </p:sp>
      <p:cxnSp>
        <p:nvCxnSpPr>
          <p:cNvPr id="8" name="Straight Arrow Connector 7"/>
          <p:cNvCxnSpPr/>
          <p:nvPr/>
        </p:nvCxnSpPr>
        <p:spPr>
          <a:xfrm flipH="1">
            <a:off x="5867400" y="1125515"/>
            <a:ext cx="914400" cy="627085"/>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524000" y="4800600"/>
            <a:ext cx="3048000" cy="1676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10100" y="4807803"/>
            <a:ext cx="4343400" cy="830997"/>
          </a:xfrm>
          <a:prstGeom prst="rect">
            <a:avLst/>
          </a:prstGeom>
          <a:solidFill>
            <a:srgbClr val="92D050"/>
          </a:solidFill>
          <a:ln>
            <a:solidFill>
              <a:srgbClr val="C00000"/>
            </a:solidFill>
          </a:ln>
        </p:spPr>
        <p:txBody>
          <a:bodyPr wrap="square" rtlCol="0">
            <a:spAutoFit/>
          </a:bodyPr>
          <a:lstStyle/>
          <a:p>
            <a:pPr algn="ctr"/>
            <a:r>
              <a:rPr lang="en-US" sz="2400" b="1" dirty="0" smtClean="0"/>
              <a:t>The Last few programs you worked on will be down here…</a:t>
            </a:r>
            <a:endParaRPr lang="en-US" sz="2400" b="1" dirty="0"/>
          </a:p>
        </p:txBody>
      </p:sp>
      <p:cxnSp>
        <p:nvCxnSpPr>
          <p:cNvPr id="5" name="Straight Arrow Connector 4"/>
          <p:cNvCxnSpPr/>
          <p:nvPr/>
        </p:nvCxnSpPr>
        <p:spPr>
          <a:xfrm flipH="1">
            <a:off x="3962400" y="5223301"/>
            <a:ext cx="914400" cy="110699"/>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563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77240"/>
          </a:xfrm>
        </p:spPr>
        <p:txBody>
          <a:bodyPr/>
          <a:lstStyle/>
          <a:p>
            <a:r>
              <a:rPr lang="en-US" dirty="0" smtClean="0"/>
              <a:t>Once you Have a program written…</a:t>
            </a:r>
            <a:br>
              <a:rPr lang="en-US" dirty="0" smtClean="0"/>
            </a:br>
            <a:r>
              <a:rPr lang="en-US" dirty="0" smtClean="0"/>
              <a:t>Compile and Download – Then…</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481" t="2156" r="28269" b="33835"/>
          <a:stretch/>
        </p:blipFill>
        <p:spPr bwMode="auto">
          <a:xfrm>
            <a:off x="488731" y="1447800"/>
            <a:ext cx="8229600" cy="468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36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82" t="3234" r="46928" b="12930"/>
          <a:stretch/>
        </p:blipFill>
        <p:spPr bwMode="auto">
          <a:xfrm>
            <a:off x="2819400" y="381000"/>
            <a:ext cx="5801711" cy="613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752600"/>
            <a:ext cx="5263055" cy="4654506"/>
          </a:xfrm>
        </p:spPr>
        <p:txBody>
          <a:bodyPr/>
          <a:lstStyle/>
          <a:p>
            <a:r>
              <a:rPr lang="en-US" u="sng" dirty="0" err="1" smtClean="0"/>
              <a:t>DeBug</a:t>
            </a:r>
            <a:r>
              <a:rPr lang="en-US" u="sng" dirty="0" smtClean="0"/>
              <a:t> Your Program!</a:t>
            </a:r>
            <a:br>
              <a:rPr lang="en-US" u="sng" dirty="0" smtClean="0"/>
            </a:br>
            <a:r>
              <a:rPr lang="en-US" dirty="0"/>
              <a:t/>
            </a:r>
            <a:br>
              <a:rPr lang="en-US" dirty="0"/>
            </a:br>
            <a:r>
              <a:rPr lang="en-US" dirty="0" smtClean="0"/>
              <a:t>1. Robot</a:t>
            </a:r>
            <a:br>
              <a:rPr lang="en-US" dirty="0" smtClean="0"/>
            </a:br>
            <a:r>
              <a:rPr lang="en-US" dirty="0" smtClean="0"/>
              <a:t>2. “Debugger Windows”</a:t>
            </a:r>
            <a:br>
              <a:rPr lang="en-US" dirty="0" smtClean="0"/>
            </a:br>
            <a:r>
              <a:rPr lang="en-US" dirty="0" smtClean="0"/>
              <a:t>3. Sensors</a:t>
            </a:r>
            <a:br>
              <a:rPr lang="en-US" dirty="0" smtClean="0"/>
            </a:br>
            <a:endParaRPr lang="en-US" dirty="0"/>
          </a:p>
        </p:txBody>
      </p:sp>
    </p:spTree>
    <p:extLst>
      <p:ext uri="{BB962C8B-B14F-4D97-AF65-F5344CB8AC3E}">
        <p14:creationId xmlns:p14="http://schemas.microsoft.com/office/powerpoint/2010/main" val="2527486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Values!</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14" t="67242" r="44020" b="10344"/>
          <a:stretch/>
        </p:blipFill>
        <p:spPr bwMode="auto">
          <a:xfrm>
            <a:off x="283779" y="1676400"/>
            <a:ext cx="867507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9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2000" b="62699"/>
          <a:stretch/>
        </p:blipFill>
        <p:spPr bwMode="auto">
          <a:xfrm>
            <a:off x="838200" y="1295399"/>
            <a:ext cx="6781800" cy="507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 y="365759"/>
            <a:ext cx="9033164" cy="929640"/>
          </a:xfrm>
        </p:spPr>
        <p:txBody>
          <a:bodyPr/>
          <a:lstStyle/>
          <a:p>
            <a:pPr algn="ctr"/>
            <a:r>
              <a:rPr lang="en-US" sz="3600" dirty="0" smtClean="0"/>
              <a:t>5a. Look at the motors and Sensors</a:t>
            </a:r>
            <a:endParaRPr lang="en-US" sz="3600" dirty="0"/>
          </a:p>
        </p:txBody>
      </p:sp>
      <p:cxnSp>
        <p:nvCxnSpPr>
          <p:cNvPr id="5" name="Straight Arrow Connector 4"/>
          <p:cNvCxnSpPr/>
          <p:nvPr/>
        </p:nvCxnSpPr>
        <p:spPr>
          <a:xfrm flipH="1">
            <a:off x="5257800" y="1295399"/>
            <a:ext cx="1447800" cy="3962401"/>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78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02" t="10119" r="19682" b="15674"/>
          <a:stretch/>
        </p:blipFill>
        <p:spPr bwMode="auto">
          <a:xfrm>
            <a:off x="152400" y="1331685"/>
            <a:ext cx="8839200" cy="542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7650" y="441960"/>
            <a:ext cx="8343900" cy="929640"/>
          </a:xfrm>
        </p:spPr>
        <p:txBody>
          <a:bodyPr/>
          <a:lstStyle/>
          <a:p>
            <a:pPr algn="ctr"/>
            <a:r>
              <a:rPr lang="en-US" sz="3600" dirty="0" smtClean="0"/>
              <a:t>5b. Choose the GTT Testbed</a:t>
            </a:r>
            <a:endParaRPr lang="en-US" sz="3600" dirty="0"/>
          </a:p>
        </p:txBody>
      </p:sp>
      <p:cxnSp>
        <p:nvCxnSpPr>
          <p:cNvPr id="5" name="Straight Arrow Connector 4"/>
          <p:cNvCxnSpPr/>
          <p:nvPr/>
        </p:nvCxnSpPr>
        <p:spPr>
          <a:xfrm flipH="1">
            <a:off x="2362200" y="1143000"/>
            <a:ext cx="3657600" cy="106680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569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02" t="10119" r="19682" b="15674"/>
          <a:stretch/>
        </p:blipFill>
        <p:spPr bwMode="auto">
          <a:xfrm>
            <a:off x="152400" y="1331685"/>
            <a:ext cx="8839200" cy="542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7650" y="441960"/>
            <a:ext cx="8343900" cy="929640"/>
          </a:xfrm>
        </p:spPr>
        <p:txBody>
          <a:bodyPr/>
          <a:lstStyle/>
          <a:p>
            <a:pPr algn="ctr"/>
            <a:r>
              <a:rPr lang="en-US" sz="3600" dirty="0" smtClean="0"/>
              <a:t>5c. Look at the sensor ports</a:t>
            </a:r>
            <a:endParaRPr lang="en-US" sz="3600" dirty="0"/>
          </a:p>
        </p:txBody>
      </p:sp>
      <p:cxnSp>
        <p:nvCxnSpPr>
          <p:cNvPr id="5" name="Straight Arrow Connector 4"/>
          <p:cNvCxnSpPr/>
          <p:nvPr/>
        </p:nvCxnSpPr>
        <p:spPr>
          <a:xfrm flipH="1">
            <a:off x="2590800" y="1143000"/>
            <a:ext cx="3429000" cy="251460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246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Coding Errors…</a:t>
            </a:r>
            <a:endParaRPr lang="en-US" dirty="0"/>
          </a:p>
        </p:txBody>
      </p:sp>
      <p:sp>
        <p:nvSpPr>
          <p:cNvPr id="3" name="Content Placeholder 2"/>
          <p:cNvSpPr>
            <a:spLocks noGrp="1"/>
          </p:cNvSpPr>
          <p:nvPr>
            <p:ph idx="1"/>
          </p:nvPr>
        </p:nvSpPr>
        <p:spPr>
          <a:xfrm>
            <a:off x="304800" y="1143000"/>
            <a:ext cx="7520940" cy="3579849"/>
          </a:xfrm>
        </p:spPr>
        <p:txBody>
          <a:bodyPr>
            <a:normAutofit/>
          </a:bodyPr>
          <a:lstStyle/>
          <a:p>
            <a:r>
              <a:rPr lang="en-US" sz="2000" dirty="0" smtClean="0">
                <a:solidFill>
                  <a:srgbClr val="C00000"/>
                </a:solidFill>
              </a:rPr>
              <a:t>What is wrong with this code?</a:t>
            </a:r>
          </a:p>
          <a:p>
            <a:endParaRPr lang="en-US" sz="2000" dirty="0">
              <a:solidFill>
                <a:srgbClr val="C00000"/>
              </a:solidFill>
            </a:endParaRPr>
          </a:p>
          <a:p>
            <a:r>
              <a:rPr lang="en-US" sz="2000" u="sng" dirty="0" smtClean="0">
                <a:solidFill>
                  <a:srgbClr val="C00000"/>
                </a:solidFill>
              </a:rPr>
              <a:t>Answer:</a:t>
            </a:r>
          </a:p>
          <a:p>
            <a:r>
              <a:rPr lang="en-US" sz="2000" dirty="0" smtClean="0">
                <a:solidFill>
                  <a:srgbClr val="C00000"/>
                </a:solidFill>
              </a:rPr>
              <a:t>“</a:t>
            </a:r>
            <a:r>
              <a:rPr lang="en-US" sz="2000" dirty="0" err="1" smtClean="0">
                <a:solidFill>
                  <a:srgbClr val="C00000"/>
                </a:solidFill>
              </a:rPr>
              <a:t>startMotor</a:t>
            </a:r>
            <a:r>
              <a:rPr lang="en-US" sz="2000" dirty="0" smtClean="0">
                <a:solidFill>
                  <a:srgbClr val="C00000"/>
                </a:solidFill>
              </a:rPr>
              <a:t> “–not “</a:t>
            </a:r>
            <a:r>
              <a:rPr lang="en-US" sz="2000" dirty="0" err="1" smtClean="0">
                <a:solidFill>
                  <a:srgbClr val="C00000"/>
                </a:solidFill>
              </a:rPr>
              <a:t>goMotor</a:t>
            </a:r>
            <a:r>
              <a:rPr lang="en-US" sz="2000" dirty="0" smtClean="0">
                <a:solidFill>
                  <a:srgbClr val="C00000"/>
                </a:solidFill>
              </a:rPr>
              <a:t>”</a:t>
            </a:r>
          </a:p>
          <a:p>
            <a:endParaRPr lang="en-US" sz="2000" dirty="0">
              <a:solidFill>
                <a:srgbClr val="C00000"/>
              </a:solidFill>
            </a:endParaRPr>
          </a:p>
          <a:p>
            <a:endParaRPr lang="en-US" sz="2000" dirty="0">
              <a:solidFill>
                <a:srgbClr val="C00000"/>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73" t="15517" r="51169" b="37715"/>
          <a:stretch/>
        </p:blipFill>
        <p:spPr bwMode="auto">
          <a:xfrm>
            <a:off x="4191000" y="933549"/>
            <a:ext cx="5105400" cy="592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124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8" name="Picture 6" descr="P:\Nicole\JD\Edited Photos_2-9\IMG_24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738" y="4973638"/>
            <a:ext cx="282575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p:txBody>
          <a:bodyPr/>
          <a:lstStyle/>
          <a:p>
            <a:pPr eaLnBrk="1" hangingPunct="1"/>
            <a:r>
              <a:rPr lang="en-US" smtClean="0"/>
              <a:t>Power</a:t>
            </a:r>
          </a:p>
        </p:txBody>
      </p:sp>
      <p:sp>
        <p:nvSpPr>
          <p:cNvPr id="39939" name="TextBox 4"/>
          <p:cNvSpPr txBox="1">
            <a:spLocks noChangeArrowheads="1"/>
          </p:cNvSpPr>
          <p:nvPr/>
        </p:nvSpPr>
        <p:spPr bwMode="auto">
          <a:xfrm>
            <a:off x="304800" y="1219200"/>
            <a:ext cx="83693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arabicPeriod"/>
              <a:defRPr/>
            </a:pPr>
            <a:r>
              <a:rPr lang="en-US" sz="2400" dirty="0" smtClean="0">
                <a:solidFill>
                  <a:srgbClr val="FF0000"/>
                </a:solidFill>
              </a:rPr>
              <a:t>Keep batteries charged – In order for a robot to operate, it needs a power source.</a:t>
            </a:r>
          </a:p>
          <a:p>
            <a:pPr marL="0" indent="0" eaLnBrk="1" hangingPunct="1">
              <a:defRPr/>
            </a:pPr>
            <a:endParaRPr lang="en-US" sz="2400" dirty="0" smtClean="0">
              <a:solidFill>
                <a:srgbClr val="FF0000"/>
              </a:solidFill>
            </a:endParaRPr>
          </a:p>
          <a:p>
            <a:pPr marL="800100" lvl="1" indent="-342900" eaLnBrk="1" hangingPunct="1">
              <a:buFont typeface="Arial" pitchFamily="34" charset="0"/>
              <a:buChar char="•"/>
              <a:defRPr/>
            </a:pPr>
            <a:r>
              <a:rPr lang="en-US" sz="2400" dirty="0" smtClean="0"/>
              <a:t>A 7.2V </a:t>
            </a:r>
            <a:r>
              <a:rPr lang="en-US" sz="2400" dirty="0" err="1" smtClean="0"/>
              <a:t>NiCd</a:t>
            </a:r>
            <a:r>
              <a:rPr lang="en-US" sz="2400" dirty="0" smtClean="0"/>
              <a:t> rechargeable battery is                        used with your VEX robot. </a:t>
            </a:r>
          </a:p>
          <a:p>
            <a:pPr marL="800100" lvl="1" indent="-342900" eaLnBrk="1" hangingPunct="1">
              <a:buFont typeface="Arial" pitchFamily="34" charset="0"/>
              <a:buChar char="•"/>
              <a:defRPr/>
            </a:pPr>
            <a:r>
              <a:rPr lang="en-US" sz="2400" dirty="0" smtClean="0"/>
              <a:t>Attach a battery strap to your model.</a:t>
            </a:r>
          </a:p>
          <a:p>
            <a:pPr marL="800100" lvl="1" indent="-342900" eaLnBrk="1" hangingPunct="1">
              <a:buFont typeface="Arial" pitchFamily="34" charset="0"/>
              <a:buChar char="•"/>
              <a:defRPr/>
            </a:pPr>
            <a:r>
              <a:rPr lang="en-US" sz="2400" dirty="0" smtClean="0"/>
              <a:t>When your team is ready to test your </a:t>
            </a:r>
            <a:r>
              <a:rPr lang="en-US" sz="2400" dirty="0"/>
              <a:t> </a:t>
            </a:r>
            <a:r>
              <a:rPr lang="en-US" sz="2400" dirty="0" smtClean="0"/>
              <a:t>                 model, retrieve a battery from the                     container of charged batteries. Attach              the battery to the model using the strap                          and plug in to the Cortex.</a:t>
            </a:r>
          </a:p>
          <a:p>
            <a:pPr marL="800100" lvl="1" indent="-342900" eaLnBrk="1" hangingPunct="1">
              <a:buFont typeface="Arial" pitchFamily="34" charset="0"/>
              <a:buChar char="•"/>
              <a:defRPr/>
            </a:pPr>
            <a:r>
              <a:rPr lang="en-US" sz="2400" dirty="0" smtClean="0"/>
              <a:t>At the end of class put your battery on the VEX charger so it will be ready for the next class.</a:t>
            </a:r>
          </a:p>
          <a:p>
            <a:pPr marL="800100" lvl="1" indent="-342900" eaLnBrk="1" hangingPunct="1">
              <a:buFont typeface="Arial" pitchFamily="34" charset="0"/>
              <a:buChar char="•"/>
              <a:defRPr/>
            </a:pPr>
            <a:endParaRPr lang="en-US" sz="2400" dirty="0" smtClean="0"/>
          </a:p>
          <a:p>
            <a:pPr marL="457200" lvl="1" indent="0" eaLnBrk="1" hangingPunct="1">
              <a:defRPr/>
            </a:pPr>
            <a:endParaRPr lang="en-US" sz="2400" dirty="0" smtClean="0"/>
          </a:p>
          <a:p>
            <a:pPr marL="0" indent="0" eaLnBrk="1" hangingPunct="1">
              <a:defRPr/>
            </a:pPr>
            <a:r>
              <a:rPr lang="en-US" sz="2400" dirty="0" smtClean="0"/>
              <a:t>	</a:t>
            </a: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954213"/>
            <a:ext cx="1122363"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5246688" y="3479800"/>
            <a:ext cx="3717925" cy="1701800"/>
            <a:chOff x="5246688" y="3271100"/>
            <a:chExt cx="3717925" cy="1702538"/>
          </a:xfrm>
        </p:grpSpPr>
        <p:pic>
          <p:nvPicPr>
            <p:cNvPr id="16394" name="Picture 7" descr="P:\Nicole\JD\Edited Photos_2-9\IMG_2444.jpg"/>
            <p:cNvPicPr>
              <a:picLocks noChangeAspect="1" noChangeArrowheads="1"/>
            </p:cNvPicPr>
            <p:nvPr/>
          </p:nvPicPr>
          <p:blipFill>
            <a:blip r:embed="rId5">
              <a:extLst>
                <a:ext uri="{28A0092B-C50C-407E-A947-70E740481C1C}">
                  <a14:useLocalDpi xmlns:a14="http://schemas.microsoft.com/office/drawing/2010/main" val="0"/>
                </a:ext>
              </a:extLst>
            </a:blip>
            <a:srcRect t="6905"/>
            <a:stretch>
              <a:fillRect/>
            </a:stretch>
          </p:blipFill>
          <p:spPr bwMode="auto">
            <a:xfrm>
              <a:off x="6884349" y="3271100"/>
              <a:ext cx="2080264" cy="170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95" name="Straight Arrow Connector 10"/>
            <p:cNvCxnSpPr>
              <a:cxnSpLocks noChangeShapeType="1"/>
            </p:cNvCxnSpPr>
            <p:nvPr/>
          </p:nvCxnSpPr>
          <p:spPr bwMode="auto">
            <a:xfrm flipV="1">
              <a:off x="5246688" y="4351027"/>
              <a:ext cx="2955024" cy="622611"/>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grpSp>
      <p:grpSp>
        <p:nvGrpSpPr>
          <p:cNvPr id="5" name="Group 4"/>
          <p:cNvGrpSpPr>
            <a:grpSpLocks/>
          </p:cNvGrpSpPr>
          <p:nvPr/>
        </p:nvGrpSpPr>
        <p:grpSpPr bwMode="auto">
          <a:xfrm>
            <a:off x="6207125" y="3270250"/>
            <a:ext cx="2936875" cy="1636713"/>
            <a:chOff x="6027738" y="3269862"/>
            <a:chExt cx="2936875" cy="1636957"/>
          </a:xfrm>
        </p:grpSpPr>
        <p:pic>
          <p:nvPicPr>
            <p:cNvPr id="16392" name="Picture 8" descr="P:\Nicole\JD\Edited Photos_2-9\IMG_2443.jpg"/>
            <p:cNvPicPr>
              <a:picLocks noChangeAspect="1" noChangeArrowheads="1"/>
            </p:cNvPicPr>
            <p:nvPr/>
          </p:nvPicPr>
          <p:blipFill>
            <a:blip r:embed="rId6">
              <a:extLst>
                <a:ext uri="{28A0092B-C50C-407E-A947-70E740481C1C}">
                  <a14:useLocalDpi xmlns:a14="http://schemas.microsoft.com/office/drawing/2010/main" val="0"/>
                </a:ext>
              </a:extLst>
            </a:blip>
            <a:srcRect l="3622" t="4181"/>
            <a:stretch>
              <a:fillRect/>
            </a:stretch>
          </p:blipFill>
          <p:spPr bwMode="auto">
            <a:xfrm>
              <a:off x="6394238" y="3337917"/>
              <a:ext cx="2570375" cy="156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93" name="Straight Arrow Connector 7"/>
            <p:cNvCxnSpPr>
              <a:cxnSpLocks noChangeShapeType="1"/>
            </p:cNvCxnSpPr>
            <p:nvPr/>
          </p:nvCxnSpPr>
          <p:spPr bwMode="auto">
            <a:xfrm>
              <a:off x="6027738" y="3269862"/>
              <a:ext cx="1524000" cy="659051"/>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98825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939">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342900"/>
            <a:ext cx="12668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450" y="2420938"/>
            <a:ext cx="2366963" cy="192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Title 1"/>
          <p:cNvSpPr>
            <a:spLocks noGrp="1"/>
          </p:cNvSpPr>
          <p:nvPr>
            <p:ph type="title"/>
          </p:nvPr>
        </p:nvSpPr>
        <p:spPr>
          <a:xfrm>
            <a:off x="457200" y="274638"/>
            <a:ext cx="8229600" cy="790575"/>
          </a:xfrm>
        </p:spPr>
        <p:txBody>
          <a:bodyPr/>
          <a:lstStyle/>
          <a:p>
            <a:pPr eaLnBrk="1" hangingPunct="1"/>
            <a:r>
              <a:rPr lang="en-US" smtClean="0"/>
              <a:t>Motors</a:t>
            </a:r>
          </a:p>
        </p:txBody>
      </p:sp>
      <p:sp>
        <p:nvSpPr>
          <p:cNvPr id="39939" name="TextBox 4"/>
          <p:cNvSpPr txBox="1">
            <a:spLocks noChangeArrowheads="1"/>
          </p:cNvSpPr>
          <p:nvPr/>
        </p:nvSpPr>
        <p:spPr bwMode="auto">
          <a:xfrm>
            <a:off x="0" y="1062038"/>
            <a:ext cx="7315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02870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2" eaLnBrk="1" hangingPunct="1">
              <a:buFont typeface="Arial" charset="0"/>
              <a:buChar char="•"/>
            </a:pPr>
            <a:r>
              <a:rPr lang="en-US" sz="2400"/>
              <a:t>2-wire motors can be connected directly to ports 1 and 10 on the VEX Cortex	</a:t>
            </a:r>
          </a:p>
          <a:p>
            <a:pPr lvl="2" eaLnBrk="1" hangingPunct="1">
              <a:buFont typeface="Arial" charset="0"/>
              <a:buChar char="•"/>
            </a:pPr>
            <a:r>
              <a:rPr lang="en-US" sz="2400"/>
              <a:t>The VEX Motor Controller 29 allows you to connect the VEX 2-wire Motors to any of the standard 3-wire ports on the VEX Cortex. </a:t>
            </a:r>
          </a:p>
          <a:p>
            <a:pPr lvl="2" eaLnBrk="1" hangingPunct="1">
              <a:buFont typeface="Arial" charset="0"/>
              <a:buChar char="•"/>
            </a:pPr>
            <a:r>
              <a:rPr lang="en-US" sz="2400"/>
              <a:t>To use the VEX Motor Controller 29, plug the 3-wire end into one of the MOTOR ports (2-9) on your VEX Cortex Microcontroller. </a:t>
            </a:r>
          </a:p>
          <a:p>
            <a:pPr eaLnBrk="1" hangingPunct="1">
              <a:buFont typeface="Arial" charset="0"/>
              <a:buChar char="•"/>
            </a:pPr>
            <a:endParaRPr lang="en-US" sz="2400"/>
          </a:p>
        </p:txBody>
      </p:sp>
      <p:cxnSp>
        <p:nvCxnSpPr>
          <p:cNvPr id="18438" name="Straight Arrow Connector 8"/>
          <p:cNvCxnSpPr>
            <a:cxnSpLocks noChangeShapeType="1"/>
          </p:cNvCxnSpPr>
          <p:nvPr/>
        </p:nvCxnSpPr>
        <p:spPr bwMode="auto">
          <a:xfrm flipV="1">
            <a:off x="6429375" y="528638"/>
            <a:ext cx="1489075" cy="533400"/>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8439" name="Straight Arrow Connector 10"/>
          <p:cNvCxnSpPr>
            <a:cxnSpLocks noChangeShapeType="1"/>
          </p:cNvCxnSpPr>
          <p:nvPr/>
        </p:nvCxnSpPr>
        <p:spPr bwMode="auto">
          <a:xfrm>
            <a:off x="6429375" y="1524000"/>
            <a:ext cx="1517650" cy="430213"/>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pic>
        <p:nvPicPr>
          <p:cNvPr id="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5913" y="4495800"/>
            <a:ext cx="5272087" cy="20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637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88" y="228600"/>
            <a:ext cx="44386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itle 1"/>
          <p:cNvSpPr>
            <a:spLocks noGrp="1"/>
          </p:cNvSpPr>
          <p:nvPr>
            <p:ph type="title"/>
          </p:nvPr>
        </p:nvSpPr>
        <p:spPr>
          <a:xfrm>
            <a:off x="1143000" y="274638"/>
            <a:ext cx="7543800" cy="1143000"/>
          </a:xfrm>
        </p:spPr>
        <p:txBody>
          <a:bodyPr/>
          <a:lstStyle/>
          <a:p>
            <a:pPr algn="l" eaLnBrk="1" hangingPunct="1"/>
            <a:r>
              <a:rPr lang="en-US" smtClean="0"/>
              <a:t>Motors</a:t>
            </a:r>
          </a:p>
        </p:txBody>
      </p:sp>
      <p:sp>
        <p:nvSpPr>
          <p:cNvPr id="19460" name="TextBox 4"/>
          <p:cNvSpPr txBox="1">
            <a:spLocks noChangeArrowheads="1"/>
          </p:cNvSpPr>
          <p:nvPr/>
        </p:nvSpPr>
        <p:spPr bwMode="auto">
          <a:xfrm>
            <a:off x="457200" y="2335213"/>
            <a:ext cx="8229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02870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2" eaLnBrk="1" hangingPunct="1">
              <a:buFont typeface="Arial" charset="0"/>
              <a:buChar char="•"/>
            </a:pPr>
            <a:r>
              <a:rPr lang="en-US" sz="2400"/>
              <a:t>Connect the other end of the VEX Motor Controller to the 2-wire Motor. Be sure to align the black and red wires. </a:t>
            </a:r>
          </a:p>
          <a:p>
            <a:pPr lvl="2" eaLnBrk="1" hangingPunct="1">
              <a:buFont typeface="Arial" charset="0"/>
              <a:buChar char="•"/>
            </a:pPr>
            <a:r>
              <a:rPr lang="en-US" sz="2400"/>
              <a:t>To prevent the 2-wire Motor and Motor Controller wires from accidentally separating while the robot is running, use the supplied wire ties to secure the two ends, along with any excess wire. </a:t>
            </a:r>
          </a:p>
        </p:txBody>
      </p:sp>
      <p:pic>
        <p:nvPicPr>
          <p:cNvPr id="194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175" y="4994275"/>
            <a:ext cx="2266950"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5" y="4994275"/>
            <a:ext cx="19907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764213" y="5483225"/>
            <a:ext cx="533400" cy="685800"/>
          </a:xfrm>
          <a:prstGeom prst="ellipse">
            <a:avLst/>
          </a:prstGeom>
          <a:noFill/>
          <a:ln w="952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55671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Sensors</a:t>
            </a:r>
          </a:p>
        </p:txBody>
      </p:sp>
      <p:sp>
        <p:nvSpPr>
          <p:cNvPr id="39939" name="TextBox 4"/>
          <p:cNvSpPr txBox="1">
            <a:spLocks noChangeArrowheads="1"/>
          </p:cNvSpPr>
          <p:nvPr/>
        </p:nvSpPr>
        <p:spPr bwMode="auto">
          <a:xfrm>
            <a:off x="304800" y="1001432"/>
            <a:ext cx="8534399"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685800" lvl="2" indent="0" eaLnBrk="1" hangingPunct="1">
              <a:defRPr/>
            </a:pPr>
            <a:r>
              <a:rPr lang="en-US" sz="3600" dirty="0" smtClean="0"/>
              <a:t>4 Sensors:</a:t>
            </a:r>
          </a:p>
          <a:p>
            <a:pPr marL="1485900" lvl="3" indent="-342900" eaLnBrk="1" hangingPunct="1">
              <a:buFont typeface="Arial" pitchFamily="34" charset="0"/>
              <a:buChar char="•"/>
              <a:defRPr/>
            </a:pPr>
            <a:r>
              <a:rPr lang="en-US" sz="2400" dirty="0" smtClean="0"/>
              <a:t>Touch /</a:t>
            </a:r>
          </a:p>
          <a:p>
            <a:pPr marL="1600200" lvl="4" indent="0" eaLnBrk="1" hangingPunct="1">
              <a:defRPr/>
            </a:pPr>
            <a:r>
              <a:rPr lang="en-US" sz="2400" dirty="0" smtClean="0"/>
              <a:t>Bumper Switch                   </a:t>
            </a:r>
          </a:p>
          <a:p>
            <a:pPr marL="1143000" lvl="3" indent="0" eaLnBrk="1" hangingPunct="1">
              <a:defRPr/>
            </a:pPr>
            <a:r>
              <a:rPr lang="en-US" sz="2400" dirty="0" smtClean="0"/>
              <a:t/>
            </a:r>
            <a:br>
              <a:rPr lang="en-US" sz="2400" dirty="0" smtClean="0"/>
            </a:br>
            <a:endParaRPr lang="en-US" sz="2400" dirty="0" smtClean="0"/>
          </a:p>
          <a:p>
            <a:pPr marL="1485900" lvl="3" indent="-342900" eaLnBrk="1" hangingPunct="1">
              <a:buFont typeface="Arial" pitchFamily="34" charset="0"/>
              <a:buChar char="•"/>
              <a:defRPr/>
            </a:pPr>
            <a:r>
              <a:rPr lang="en-US" sz="2400" dirty="0" smtClean="0"/>
              <a:t>Limit Switch</a:t>
            </a:r>
          </a:p>
          <a:p>
            <a:pPr marL="1143000" lvl="3" indent="0" eaLnBrk="1" hangingPunct="1">
              <a:defRPr/>
            </a:pPr>
            <a:endParaRPr lang="en-US" sz="2400" dirty="0" smtClean="0"/>
          </a:p>
          <a:p>
            <a:pPr marL="1143000" lvl="3" indent="0" eaLnBrk="1" hangingPunct="1">
              <a:defRPr/>
            </a:pPr>
            <a:r>
              <a:rPr lang="en-US" sz="2400" dirty="0" smtClean="0"/>
              <a:t/>
            </a:r>
            <a:br>
              <a:rPr lang="en-US" sz="2400" dirty="0" smtClean="0"/>
            </a:br>
            <a:endParaRPr lang="en-US" sz="2400" dirty="0" smtClean="0"/>
          </a:p>
          <a:p>
            <a:pPr marL="1485900" lvl="3" indent="-342900" eaLnBrk="1" hangingPunct="1">
              <a:buFont typeface="Arial" pitchFamily="34" charset="0"/>
              <a:buChar char="•"/>
              <a:defRPr/>
            </a:pPr>
            <a:r>
              <a:rPr lang="en-US" sz="2400" dirty="0" smtClean="0"/>
              <a:t>Line Tracker</a:t>
            </a:r>
          </a:p>
          <a:p>
            <a:pPr marL="1143000" lvl="3" indent="0" eaLnBrk="1" hangingPunct="1">
              <a:defRPr/>
            </a:pPr>
            <a:r>
              <a:rPr lang="en-US" sz="2400" dirty="0" smtClean="0"/>
              <a:t/>
            </a:r>
            <a:br>
              <a:rPr lang="en-US" sz="2400" dirty="0" smtClean="0"/>
            </a:br>
            <a:endParaRPr lang="en-US" sz="2400" dirty="0" smtClean="0"/>
          </a:p>
          <a:p>
            <a:pPr marL="1143000" lvl="3" indent="0" eaLnBrk="1" hangingPunct="1">
              <a:defRPr/>
            </a:pPr>
            <a:endParaRPr lang="en-US" sz="2400" dirty="0" smtClean="0"/>
          </a:p>
          <a:p>
            <a:pPr marL="1485900" lvl="3" indent="-342900" eaLnBrk="1" hangingPunct="1">
              <a:buFont typeface="Arial" pitchFamily="34" charset="0"/>
              <a:buChar char="•"/>
              <a:defRPr/>
            </a:pPr>
            <a:r>
              <a:rPr lang="en-US" sz="2400" dirty="0" smtClean="0"/>
              <a:t>Potentiometer </a:t>
            </a:r>
          </a:p>
          <a:p>
            <a:pPr marL="342900" indent="-342900" eaLnBrk="1" hangingPunct="1">
              <a:buFont typeface="Arial" pitchFamily="34" charset="0"/>
              <a:buChar char="•"/>
              <a:defRPr/>
            </a:pPr>
            <a:endParaRPr lang="en-US" sz="2400" dirty="0" smtClean="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499" y="2743200"/>
            <a:ext cx="1595438" cy="96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1476" y="1418431"/>
            <a:ext cx="1457742" cy="86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2605" y="3914402"/>
            <a:ext cx="30480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9702" y="5708346"/>
            <a:ext cx="1609516" cy="114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5773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939">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939">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96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9939">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4975"/>
            <a:ext cx="239553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p:txBody>
          <a:bodyPr/>
          <a:lstStyle/>
          <a:p>
            <a:pPr algn="l" eaLnBrk="1" hangingPunct="1"/>
            <a:r>
              <a:rPr lang="en-US" smtClean="0"/>
              <a:t>Bumper Switch Sensor</a:t>
            </a:r>
          </a:p>
        </p:txBody>
      </p:sp>
      <p:sp>
        <p:nvSpPr>
          <p:cNvPr id="32772" name="TextBox 4"/>
          <p:cNvSpPr txBox="1">
            <a:spLocks noChangeArrowheads="1"/>
          </p:cNvSpPr>
          <p:nvPr/>
        </p:nvSpPr>
        <p:spPr bwMode="auto">
          <a:xfrm>
            <a:off x="533400" y="1430338"/>
            <a:ext cx="66294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t>Signal: Digital</a:t>
            </a:r>
          </a:p>
          <a:p>
            <a:r>
              <a:rPr lang="en-US" sz="2400"/>
              <a:t>Sensor Values: 1 = pressed, 0 = released</a:t>
            </a:r>
          </a:p>
          <a:p>
            <a:r>
              <a:rPr lang="en-US" sz="2400"/>
              <a:t>Description: The bumper sensor is a physical switch. It tells the robot whether the bumper on the front of the sensor is being pushed in or not.</a:t>
            </a:r>
          </a:p>
          <a:p>
            <a:r>
              <a:rPr lang="en-US" sz="2400"/>
              <a:t>Type: SPST switch (“Single Pole, Single Throw”) configured for Normally Open behavior.</a:t>
            </a:r>
          </a:p>
          <a:p>
            <a:r>
              <a:rPr lang="en-US" sz="2400"/>
              <a:t>Signal Behavior:</a:t>
            </a:r>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563" y="4495800"/>
            <a:ext cx="417671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3950" y="2532063"/>
            <a:ext cx="9429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241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80988"/>
            <a:ext cx="2667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a:xfrm>
            <a:off x="457200" y="274638"/>
            <a:ext cx="7216775" cy="1143000"/>
          </a:xfrm>
        </p:spPr>
        <p:txBody>
          <a:bodyPr/>
          <a:lstStyle/>
          <a:p>
            <a:pPr algn="l" eaLnBrk="1" hangingPunct="1"/>
            <a:r>
              <a:rPr lang="en-US" smtClean="0"/>
              <a:t>Limit Switch Sensor</a:t>
            </a:r>
          </a:p>
        </p:txBody>
      </p:sp>
      <p:sp>
        <p:nvSpPr>
          <p:cNvPr id="27652" name="TextBox 4"/>
          <p:cNvSpPr txBox="1">
            <a:spLocks noChangeArrowheads="1"/>
          </p:cNvSpPr>
          <p:nvPr/>
        </p:nvSpPr>
        <p:spPr bwMode="auto">
          <a:xfrm>
            <a:off x="533400" y="1430338"/>
            <a:ext cx="6629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t>Signal: Digital</a:t>
            </a:r>
          </a:p>
          <a:p>
            <a:r>
              <a:rPr lang="en-US" sz="2400"/>
              <a:t>Sensor Values: 1 = pressed, 0 = released</a:t>
            </a:r>
          </a:p>
          <a:p>
            <a:r>
              <a:rPr lang="en-US" sz="2400"/>
              <a:t>Description: The limit switch sensor is a physical switch. It can tell the robot whether the sensor’s metal arm is being pushed in or not.</a:t>
            </a:r>
          </a:p>
          <a:p>
            <a:r>
              <a:rPr lang="en-US" sz="2400"/>
              <a:t>Type: SPDT microswitch, configured for SPST Normally Open behavior.</a:t>
            </a:r>
          </a:p>
          <a:p>
            <a:r>
              <a:rPr lang="en-US" sz="2400"/>
              <a:t>Signal Behavior:</a:t>
            </a:r>
          </a:p>
        </p:txBody>
      </p:sp>
      <p:pic>
        <p:nvPicPr>
          <p:cNvPr id="276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013" y="4495800"/>
            <a:ext cx="420846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3975" y="2590800"/>
            <a:ext cx="9429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3568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100013"/>
            <a:ext cx="20669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itle 1"/>
          <p:cNvSpPr>
            <a:spLocks noGrp="1"/>
          </p:cNvSpPr>
          <p:nvPr>
            <p:ph type="title"/>
          </p:nvPr>
        </p:nvSpPr>
        <p:spPr>
          <a:xfrm>
            <a:off x="457200" y="274638"/>
            <a:ext cx="5638800" cy="868362"/>
          </a:xfrm>
        </p:spPr>
        <p:txBody>
          <a:bodyPr/>
          <a:lstStyle/>
          <a:p>
            <a:pPr algn="l" eaLnBrk="1" hangingPunct="1"/>
            <a:r>
              <a:rPr lang="en-US" smtClean="0"/>
              <a:t>Potentiometer</a:t>
            </a:r>
          </a:p>
        </p:txBody>
      </p:sp>
      <p:sp>
        <p:nvSpPr>
          <p:cNvPr id="39939" name="TextBox 4"/>
          <p:cNvSpPr txBox="1">
            <a:spLocks noChangeArrowheads="1"/>
          </p:cNvSpPr>
          <p:nvPr/>
        </p:nvSpPr>
        <p:spPr bwMode="auto">
          <a:xfrm>
            <a:off x="533400" y="838200"/>
            <a:ext cx="79343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defRPr/>
            </a:pPr>
            <a:endParaRPr lang="en-US" sz="2400" dirty="0" smtClean="0"/>
          </a:p>
          <a:p>
            <a:pPr>
              <a:defRPr/>
            </a:pPr>
            <a:r>
              <a:rPr lang="en-US" sz="2400" dirty="0" smtClean="0"/>
              <a:t>Signal: Analog</a:t>
            </a:r>
          </a:p>
          <a:p>
            <a:pPr>
              <a:defRPr/>
            </a:pPr>
            <a:r>
              <a:rPr lang="en-US" sz="2400" dirty="0" smtClean="0"/>
              <a:t>Sensor Values: Range from 0-4095</a:t>
            </a:r>
          </a:p>
          <a:p>
            <a:pPr>
              <a:defRPr/>
            </a:pPr>
            <a:r>
              <a:rPr lang="en-US" sz="2400" dirty="0" smtClean="0"/>
              <a:t>Description: The </a:t>
            </a:r>
            <a:r>
              <a:rPr lang="en-US" sz="2400" dirty="0"/>
              <a:t>Potentiometer is used to measure the angular position of the axle or shaft passed through its center. The center of the sensor can rotate roughly 265 degrees and outputs values ranging from </a:t>
            </a:r>
            <a:r>
              <a:rPr lang="en-US" sz="2400" dirty="0" smtClean="0"/>
              <a:t>0-4095 to </a:t>
            </a:r>
            <a:r>
              <a:rPr lang="en-US" sz="2400" dirty="0"/>
              <a:t>the Vex Microcontroller</a:t>
            </a:r>
            <a:r>
              <a:rPr lang="en-US" sz="2400" dirty="0" smtClean="0"/>
              <a:t>.</a:t>
            </a:r>
          </a:p>
        </p:txBody>
      </p:sp>
      <p:pic>
        <p:nvPicPr>
          <p:cNvPr id="317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 y="4224338"/>
            <a:ext cx="321945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5554663"/>
            <a:ext cx="1443038"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Rectangle 1"/>
          <p:cNvSpPr>
            <a:spLocks noChangeArrowheads="1"/>
          </p:cNvSpPr>
          <p:nvPr/>
        </p:nvSpPr>
        <p:spPr bwMode="auto">
          <a:xfrm>
            <a:off x="557213" y="35163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a:p>
            <a:r>
              <a:rPr lang="en-US"/>
              <a:t> </a:t>
            </a:r>
            <a:r>
              <a:rPr lang="en-US" b="1" i="1"/>
              <a:t>Mounted Potentiometer </a:t>
            </a:r>
            <a:endParaRPr lang="en-US"/>
          </a:p>
        </p:txBody>
      </p:sp>
      <p:sp>
        <p:nvSpPr>
          <p:cNvPr id="31752" name="Rectangle 2"/>
          <p:cNvSpPr>
            <a:spLocks noChangeArrowheads="1"/>
          </p:cNvSpPr>
          <p:nvPr/>
        </p:nvSpPr>
        <p:spPr bwMode="auto">
          <a:xfrm>
            <a:off x="4114800" y="3836988"/>
            <a:ext cx="479583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a:p>
            <a:r>
              <a:rPr lang="en-US"/>
              <a:t> CAUTION! When mounting the Potentiometer on your robot, be sure that the range of motion of the rotating shaft does not exceed that of the sensor. Failure to do so may result in damage to your robot and the Potentiometer. </a:t>
            </a:r>
          </a:p>
        </p:txBody>
      </p:sp>
      <p:pic>
        <p:nvPicPr>
          <p:cNvPr id="3175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0500" y="236538"/>
            <a:ext cx="1290638"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754" name="Straight Arrow Connector 9"/>
          <p:cNvCxnSpPr>
            <a:cxnSpLocks noChangeShapeType="1"/>
          </p:cNvCxnSpPr>
          <p:nvPr/>
        </p:nvCxnSpPr>
        <p:spPr bwMode="auto">
          <a:xfrm flipH="1">
            <a:off x="2438400" y="4162425"/>
            <a:ext cx="696913" cy="561975"/>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912606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P:\Nicole\JD\Edited Photos_2-9\IMG_18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04660">
            <a:off x="5410200" y="2843213"/>
            <a:ext cx="410527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38" y="620713"/>
            <a:ext cx="3205162" cy="172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Title 1"/>
          <p:cNvSpPr>
            <a:spLocks noGrp="1"/>
          </p:cNvSpPr>
          <p:nvPr>
            <p:ph type="title"/>
          </p:nvPr>
        </p:nvSpPr>
        <p:spPr>
          <a:xfrm>
            <a:off x="381000" y="287338"/>
            <a:ext cx="5105400" cy="1143000"/>
          </a:xfrm>
        </p:spPr>
        <p:txBody>
          <a:bodyPr/>
          <a:lstStyle/>
          <a:p>
            <a:pPr eaLnBrk="1" hangingPunct="1"/>
            <a:r>
              <a:rPr lang="en-US" smtClean="0"/>
              <a:t>Line Tracker</a:t>
            </a:r>
          </a:p>
        </p:txBody>
      </p:sp>
      <p:sp>
        <p:nvSpPr>
          <p:cNvPr id="28677" name="TextBox 4"/>
          <p:cNvSpPr txBox="1">
            <a:spLocks noChangeArrowheads="1"/>
          </p:cNvSpPr>
          <p:nvPr/>
        </p:nvSpPr>
        <p:spPr bwMode="auto">
          <a:xfrm>
            <a:off x="228600" y="1143000"/>
            <a:ext cx="5715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t>Signal: Analog</a:t>
            </a:r>
          </a:p>
          <a:p>
            <a:r>
              <a:rPr lang="en-US" sz="2400"/>
              <a:t>Sensor Values: Range from 0-4095</a:t>
            </a:r>
          </a:p>
          <a:p>
            <a:r>
              <a:rPr lang="en-US" sz="2400"/>
              <a:t>Description: A line follower consists of an infrared light sensor and an infrared LED. It works by illuminating a surface with infrared light; the sensor then picks up the reflected radiation and, based on its intensity, determines the reflectivity of the surface. Light colored surfaces will reflect more light than dark surfaces. This allows the sensor to detect a dark line on a pale surface, or a pale line on a dark surface.</a:t>
            </a:r>
          </a:p>
        </p:txBody>
      </p:sp>
      <p:pic>
        <p:nvPicPr>
          <p:cNvPr id="2867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81000"/>
            <a:ext cx="129063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934200" y="4953000"/>
            <a:ext cx="1219200" cy="1143000"/>
          </a:xfrm>
          <a:prstGeom prst="ellipse">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938958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02" t="10119" r="19682" b="15674"/>
          <a:stretch/>
        </p:blipFill>
        <p:spPr bwMode="auto">
          <a:xfrm>
            <a:off x="152400" y="1331685"/>
            <a:ext cx="8839200" cy="542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7650" y="441960"/>
            <a:ext cx="8343900" cy="929640"/>
          </a:xfrm>
        </p:spPr>
        <p:txBody>
          <a:bodyPr/>
          <a:lstStyle/>
          <a:p>
            <a:pPr algn="ctr"/>
            <a:r>
              <a:rPr lang="en-US" sz="3600" dirty="0" err="1" smtClean="0"/>
              <a:t>LineFollower</a:t>
            </a:r>
            <a:r>
              <a:rPr lang="en-US" sz="3600" dirty="0" smtClean="0"/>
              <a:t> or Potentiometer</a:t>
            </a:r>
            <a:endParaRPr lang="en-US" sz="3600" dirty="0"/>
          </a:p>
        </p:txBody>
      </p:sp>
      <p:cxnSp>
        <p:nvCxnSpPr>
          <p:cNvPr id="5" name="Straight Arrow Connector 4"/>
          <p:cNvCxnSpPr/>
          <p:nvPr/>
        </p:nvCxnSpPr>
        <p:spPr>
          <a:xfrm flipH="1">
            <a:off x="1981200" y="1331685"/>
            <a:ext cx="457200" cy="2021115"/>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438400" y="1143000"/>
            <a:ext cx="3657600" cy="243840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41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343" b="31746"/>
          <a:stretch/>
        </p:blipFill>
        <p:spPr bwMode="auto">
          <a:xfrm>
            <a:off x="228600" y="228600"/>
            <a:ext cx="7543800" cy="653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24050" y="5928360"/>
            <a:ext cx="8343900" cy="929640"/>
          </a:xfrm>
        </p:spPr>
        <p:txBody>
          <a:bodyPr/>
          <a:lstStyle/>
          <a:p>
            <a:pPr algn="ctr"/>
            <a:r>
              <a:rPr lang="en-US" dirty="0" err="1" smtClean="0">
                <a:solidFill>
                  <a:srgbClr val="C00000"/>
                </a:solidFill>
              </a:rPr>
              <a:t>LineFollower</a:t>
            </a:r>
            <a:r>
              <a:rPr lang="en-US" dirty="0" smtClean="0">
                <a:solidFill>
                  <a:srgbClr val="C00000"/>
                </a:solidFill>
              </a:rPr>
              <a:t> or Potentiometer</a:t>
            </a:r>
            <a:endParaRPr lang="en-US" dirty="0">
              <a:solidFill>
                <a:srgbClr val="C00000"/>
              </a:solidFill>
            </a:endParaRPr>
          </a:p>
        </p:txBody>
      </p:sp>
      <p:cxnSp>
        <p:nvCxnSpPr>
          <p:cNvPr id="5" name="Straight Arrow Connector 4"/>
          <p:cNvCxnSpPr/>
          <p:nvPr/>
        </p:nvCxnSpPr>
        <p:spPr>
          <a:xfrm>
            <a:off x="228600" y="4350328"/>
            <a:ext cx="1198418" cy="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648200" y="4838700"/>
            <a:ext cx="2743200" cy="125730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6309" y="3900054"/>
            <a:ext cx="1143000" cy="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6309" y="3900054"/>
            <a:ext cx="0" cy="2424546"/>
          </a:xfrm>
          <a:prstGeom prst="line">
            <a:avLst/>
          </a:prstGeom>
          <a:ln w="381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256309" y="6324600"/>
            <a:ext cx="2867892" cy="76200"/>
          </a:xfrm>
          <a:prstGeom prst="line">
            <a:avLst/>
          </a:prstGeom>
          <a:ln w="381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915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67" t="24138" r="52744" b="31250"/>
          <a:stretch/>
        </p:blipFill>
        <p:spPr bwMode="auto">
          <a:xfrm>
            <a:off x="4495800" y="1142999"/>
            <a:ext cx="4495800" cy="555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Find the Coding Errors…</a:t>
            </a:r>
            <a:endParaRPr lang="en-US" dirty="0"/>
          </a:p>
        </p:txBody>
      </p:sp>
      <p:sp>
        <p:nvSpPr>
          <p:cNvPr id="3" name="Content Placeholder 2"/>
          <p:cNvSpPr>
            <a:spLocks noGrp="1"/>
          </p:cNvSpPr>
          <p:nvPr>
            <p:ph idx="1"/>
          </p:nvPr>
        </p:nvSpPr>
        <p:spPr>
          <a:xfrm>
            <a:off x="304800" y="1143000"/>
            <a:ext cx="4419600" cy="5334000"/>
          </a:xfrm>
        </p:spPr>
        <p:txBody>
          <a:bodyPr>
            <a:normAutofit/>
          </a:bodyPr>
          <a:lstStyle/>
          <a:p>
            <a:r>
              <a:rPr lang="en-US" sz="2000" dirty="0" smtClean="0">
                <a:solidFill>
                  <a:srgbClr val="C00000"/>
                </a:solidFill>
              </a:rPr>
              <a:t>The motors don’t run, why not?</a:t>
            </a:r>
          </a:p>
          <a:p>
            <a:endParaRPr lang="en-US" sz="2000" dirty="0">
              <a:solidFill>
                <a:srgbClr val="C00000"/>
              </a:solidFill>
            </a:endParaRPr>
          </a:p>
          <a:p>
            <a:r>
              <a:rPr lang="en-US" sz="2000" u="sng" dirty="0" smtClean="0">
                <a:solidFill>
                  <a:srgbClr val="C00000"/>
                </a:solidFill>
              </a:rPr>
              <a:t>Answer:</a:t>
            </a:r>
          </a:p>
          <a:p>
            <a:r>
              <a:rPr lang="en-US" sz="2000" dirty="0" smtClean="0">
                <a:solidFill>
                  <a:srgbClr val="C00000"/>
                </a:solidFill>
              </a:rPr>
              <a:t>There is no command between start and stop motor, so the motor does not even respond to the start command</a:t>
            </a:r>
            <a:endParaRPr lang="en-US" sz="2000" dirty="0">
              <a:solidFill>
                <a:srgbClr val="C00000"/>
              </a:solidFill>
            </a:endParaRPr>
          </a:p>
          <a:p>
            <a:endParaRPr lang="en-US" sz="2000" dirty="0">
              <a:solidFill>
                <a:srgbClr val="C00000"/>
              </a:solidFill>
            </a:endParaRPr>
          </a:p>
        </p:txBody>
      </p:sp>
    </p:spTree>
    <p:extLst>
      <p:ext uri="{BB962C8B-B14F-4D97-AF65-F5344CB8AC3E}">
        <p14:creationId xmlns:p14="http://schemas.microsoft.com/office/powerpoint/2010/main" val="708350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130" t="19504" r="44669" b="41918"/>
          <a:stretch/>
        </p:blipFill>
        <p:spPr bwMode="auto">
          <a:xfrm>
            <a:off x="4038600" y="1195550"/>
            <a:ext cx="4876800" cy="520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Find the Coding Errors…</a:t>
            </a:r>
            <a:endParaRPr lang="en-US" dirty="0"/>
          </a:p>
        </p:txBody>
      </p:sp>
      <p:sp>
        <p:nvSpPr>
          <p:cNvPr id="3" name="Content Placeholder 2"/>
          <p:cNvSpPr>
            <a:spLocks noGrp="1"/>
          </p:cNvSpPr>
          <p:nvPr>
            <p:ph idx="1"/>
          </p:nvPr>
        </p:nvSpPr>
        <p:spPr>
          <a:xfrm>
            <a:off x="304800" y="1143000"/>
            <a:ext cx="3886200" cy="5334000"/>
          </a:xfrm>
        </p:spPr>
        <p:txBody>
          <a:bodyPr>
            <a:normAutofit/>
          </a:bodyPr>
          <a:lstStyle/>
          <a:p>
            <a:r>
              <a:rPr lang="en-US" sz="2000" dirty="0" smtClean="0">
                <a:solidFill>
                  <a:srgbClr val="C00000"/>
                </a:solidFill>
              </a:rPr>
              <a:t>What is wrong with this code?</a:t>
            </a:r>
          </a:p>
          <a:p>
            <a:endParaRPr lang="en-US" sz="2000" dirty="0">
              <a:solidFill>
                <a:srgbClr val="C00000"/>
              </a:solidFill>
            </a:endParaRPr>
          </a:p>
          <a:p>
            <a:r>
              <a:rPr lang="en-US" sz="2000" u="sng" dirty="0" smtClean="0">
                <a:solidFill>
                  <a:srgbClr val="C00000"/>
                </a:solidFill>
              </a:rPr>
              <a:t>Answer:</a:t>
            </a:r>
          </a:p>
          <a:p>
            <a:r>
              <a:rPr lang="en-US" sz="2000" dirty="0" smtClean="0">
                <a:solidFill>
                  <a:srgbClr val="C00000"/>
                </a:solidFill>
              </a:rPr>
              <a:t>Missing a semicolon after line 11</a:t>
            </a:r>
          </a:p>
          <a:p>
            <a:endParaRPr lang="en-US" sz="2000" dirty="0">
              <a:solidFill>
                <a:srgbClr val="C00000"/>
              </a:solidFill>
            </a:endParaRPr>
          </a:p>
          <a:p>
            <a:endParaRPr lang="en-US" sz="2000" dirty="0">
              <a:solidFill>
                <a:srgbClr val="C00000"/>
              </a:solidFill>
            </a:endParaRPr>
          </a:p>
        </p:txBody>
      </p:sp>
    </p:spTree>
    <p:extLst>
      <p:ext uri="{BB962C8B-B14F-4D97-AF65-F5344CB8AC3E}">
        <p14:creationId xmlns:p14="http://schemas.microsoft.com/office/powerpoint/2010/main" val="1387318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52" t="19612" r="42202" b="33836"/>
          <a:stretch/>
        </p:blipFill>
        <p:spPr bwMode="auto">
          <a:xfrm>
            <a:off x="4114800" y="1143000"/>
            <a:ext cx="526838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Find the Coding Errors…</a:t>
            </a:r>
            <a:endParaRPr lang="en-US" dirty="0"/>
          </a:p>
        </p:txBody>
      </p:sp>
      <p:sp>
        <p:nvSpPr>
          <p:cNvPr id="3" name="Content Placeholder 2"/>
          <p:cNvSpPr>
            <a:spLocks noGrp="1"/>
          </p:cNvSpPr>
          <p:nvPr>
            <p:ph idx="1"/>
          </p:nvPr>
        </p:nvSpPr>
        <p:spPr>
          <a:xfrm>
            <a:off x="252248" y="1028700"/>
            <a:ext cx="3886200" cy="5334000"/>
          </a:xfrm>
        </p:spPr>
        <p:txBody>
          <a:bodyPr>
            <a:normAutofit/>
          </a:bodyPr>
          <a:lstStyle/>
          <a:p>
            <a:r>
              <a:rPr lang="en-US" sz="2000" dirty="0" smtClean="0">
                <a:solidFill>
                  <a:srgbClr val="C00000"/>
                </a:solidFill>
              </a:rPr>
              <a:t>Challenge Problem</a:t>
            </a:r>
          </a:p>
          <a:p>
            <a:r>
              <a:rPr lang="en-US" sz="2000" dirty="0">
                <a:solidFill>
                  <a:srgbClr val="C00000"/>
                </a:solidFill>
              </a:rPr>
              <a:t> </a:t>
            </a:r>
            <a:r>
              <a:rPr lang="en-US" sz="2000" dirty="0" smtClean="0">
                <a:solidFill>
                  <a:srgbClr val="C00000"/>
                </a:solidFill>
              </a:rPr>
              <a:t> Your run this program, and the wheels do not stop no matter what you do. There is a problem with the “Open Loop” command.</a:t>
            </a:r>
          </a:p>
          <a:p>
            <a:endParaRPr lang="en-US" sz="2000" dirty="0">
              <a:solidFill>
                <a:srgbClr val="C00000"/>
              </a:solidFill>
            </a:endParaRPr>
          </a:p>
          <a:p>
            <a:r>
              <a:rPr lang="en-US" sz="2000" dirty="0" smtClean="0">
                <a:solidFill>
                  <a:srgbClr val="C00000"/>
                </a:solidFill>
              </a:rPr>
              <a:t>What is it?</a:t>
            </a:r>
          </a:p>
          <a:p>
            <a:endParaRPr lang="en-US" sz="2000" dirty="0">
              <a:solidFill>
                <a:srgbClr val="C00000"/>
              </a:solidFill>
            </a:endParaRPr>
          </a:p>
          <a:p>
            <a:endParaRPr lang="en-US" sz="2000" dirty="0">
              <a:solidFill>
                <a:srgbClr val="C00000"/>
              </a:solidFill>
            </a:endParaRPr>
          </a:p>
          <a:p>
            <a:endParaRPr lang="en-US" sz="2000" dirty="0">
              <a:solidFill>
                <a:srgbClr val="C00000"/>
              </a:solidFill>
            </a:endParaRPr>
          </a:p>
        </p:txBody>
      </p:sp>
      <p:sp>
        <p:nvSpPr>
          <p:cNvPr id="5" name="TextBox 4"/>
          <p:cNvSpPr txBox="1"/>
          <p:nvPr/>
        </p:nvSpPr>
        <p:spPr>
          <a:xfrm>
            <a:off x="5105400" y="4572000"/>
            <a:ext cx="3886200" cy="1754326"/>
          </a:xfrm>
          <a:prstGeom prst="rect">
            <a:avLst/>
          </a:prstGeom>
          <a:noFill/>
        </p:spPr>
        <p:txBody>
          <a:bodyPr wrap="square" rtlCol="0">
            <a:spAutoFit/>
          </a:bodyPr>
          <a:lstStyle/>
          <a:p>
            <a:r>
              <a:rPr lang="en-US" b="1" u="sng" dirty="0">
                <a:solidFill>
                  <a:srgbClr val="C00000"/>
                </a:solidFill>
              </a:rPr>
              <a:t>Answer:</a:t>
            </a:r>
          </a:p>
          <a:p>
            <a:r>
              <a:rPr lang="en-US" b="1" dirty="0" smtClean="0">
                <a:solidFill>
                  <a:srgbClr val="C00000"/>
                </a:solidFill>
              </a:rPr>
              <a:t>Should only have one </a:t>
            </a:r>
            <a:r>
              <a:rPr lang="en-US" b="1" dirty="0">
                <a:solidFill>
                  <a:srgbClr val="C00000"/>
                </a:solidFill>
              </a:rPr>
              <a:t>curly bracket before “while”, the other has to be after “while” and before the first line of code</a:t>
            </a:r>
          </a:p>
          <a:p>
            <a:endParaRPr lang="en-US" b="1" dirty="0"/>
          </a:p>
        </p:txBody>
      </p:sp>
      <p:cxnSp>
        <p:nvCxnSpPr>
          <p:cNvPr id="7" name="Straight Arrow Connector 6"/>
          <p:cNvCxnSpPr/>
          <p:nvPr/>
        </p:nvCxnSpPr>
        <p:spPr>
          <a:xfrm flipH="1" flipV="1">
            <a:off x="5105400" y="1905000"/>
            <a:ext cx="3124200" cy="2851666"/>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443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399" y="1143000"/>
            <a:ext cx="455341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1"/>
          </p:nvPr>
        </p:nvSpPr>
        <p:spPr>
          <a:xfrm>
            <a:off x="381000" y="1097280"/>
            <a:ext cx="3642360" cy="3712464"/>
          </a:xfrm>
        </p:spPr>
        <p:txBody>
          <a:bodyPr/>
          <a:lstStyle/>
          <a:p>
            <a:r>
              <a:rPr lang="en-US" dirty="0" smtClean="0"/>
              <a:t>You have a job interview with the Roomba Company as an engineer  for it’s vacuuming robot.</a:t>
            </a:r>
            <a:endParaRPr lang="en-US" dirty="0"/>
          </a:p>
        </p:txBody>
      </p:sp>
      <p:sp>
        <p:nvSpPr>
          <p:cNvPr id="3" name="Content Placeholder 2"/>
          <p:cNvSpPr>
            <a:spLocks noGrp="1"/>
          </p:cNvSpPr>
          <p:nvPr>
            <p:ph sz="half" idx="2"/>
          </p:nvPr>
        </p:nvSpPr>
        <p:spPr>
          <a:xfrm>
            <a:off x="533400" y="4876800"/>
            <a:ext cx="8363414" cy="1655064"/>
          </a:xfrm>
        </p:spPr>
        <p:txBody>
          <a:bodyPr/>
          <a:lstStyle/>
          <a:p>
            <a:r>
              <a:rPr lang="en-US" dirty="0" smtClean="0"/>
              <a:t>Here is the first question on your job interview </a:t>
            </a:r>
            <a:r>
              <a:rPr lang="en-US" dirty="0" err="1" smtClean="0"/>
              <a:t>questionaire</a:t>
            </a:r>
            <a:r>
              <a:rPr lang="en-US" dirty="0" smtClean="0"/>
              <a:t>…</a:t>
            </a:r>
            <a:endParaRPr lang="en-US" dirty="0"/>
          </a:p>
        </p:txBody>
      </p:sp>
      <p:sp>
        <p:nvSpPr>
          <p:cNvPr id="4" name="Title 3"/>
          <p:cNvSpPr>
            <a:spLocks noGrp="1"/>
          </p:cNvSpPr>
          <p:nvPr>
            <p:ph type="title"/>
          </p:nvPr>
        </p:nvSpPr>
        <p:spPr/>
        <p:txBody>
          <a:bodyPr/>
          <a:lstStyle/>
          <a:p>
            <a:r>
              <a:rPr lang="en-US" dirty="0" smtClean="0"/>
              <a:t>Your review challenge of the day!</a:t>
            </a:r>
            <a:endParaRPr lang="en-US" dirty="0"/>
          </a:p>
        </p:txBody>
      </p:sp>
    </p:spTree>
    <p:extLst>
      <p:ext uri="{BB962C8B-B14F-4D97-AF65-F5344CB8AC3E}">
        <p14:creationId xmlns:p14="http://schemas.microsoft.com/office/powerpoint/2010/main" val="2082985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143000"/>
            <a:ext cx="4038600" cy="5455920"/>
          </a:xfrm>
        </p:spPr>
        <p:txBody>
          <a:bodyPr>
            <a:normAutofit/>
          </a:bodyPr>
          <a:lstStyle/>
          <a:p>
            <a:r>
              <a:rPr lang="en-US" u="sng" dirty="0"/>
              <a:t>Task Description</a:t>
            </a:r>
            <a:r>
              <a:rPr lang="en-US" u="sng" dirty="0" smtClean="0"/>
              <a:t>:</a:t>
            </a:r>
            <a:br>
              <a:rPr lang="en-US" u="sng" dirty="0" smtClean="0"/>
            </a:br>
            <a:r>
              <a:rPr lang="en-US" dirty="0" smtClean="0"/>
              <a:t>Wait </a:t>
            </a:r>
            <a:r>
              <a:rPr lang="en-US" dirty="0"/>
              <a:t>for the bumper switch to be bumped before both motors turn on at half </a:t>
            </a:r>
            <a:r>
              <a:rPr lang="en-US" dirty="0" smtClean="0"/>
              <a:t>speed. </a:t>
            </a:r>
            <a:br>
              <a:rPr lang="en-US" dirty="0" smtClean="0"/>
            </a:br>
            <a:endParaRPr lang="en-US" dirty="0" smtClean="0"/>
          </a:p>
          <a:p>
            <a:r>
              <a:rPr lang="en-US" dirty="0"/>
              <a:t>	</a:t>
            </a:r>
            <a:r>
              <a:rPr lang="en-US" dirty="0" smtClean="0"/>
              <a:t>Wait until </a:t>
            </a:r>
            <a:r>
              <a:rPr lang="en-US" dirty="0"/>
              <a:t>the sensor is bumped again. Both motors should then move in </a:t>
            </a:r>
            <a:r>
              <a:rPr lang="en-US" dirty="0" smtClean="0"/>
              <a:t>reverse </a:t>
            </a:r>
            <a:r>
              <a:rPr lang="en-US" dirty="0"/>
              <a:t>at half power for 3.5 seconds</a:t>
            </a:r>
          </a:p>
        </p:txBody>
      </p:sp>
      <p:sp>
        <p:nvSpPr>
          <p:cNvPr id="3" name="Content Placeholder 2"/>
          <p:cNvSpPr>
            <a:spLocks noGrp="1"/>
          </p:cNvSpPr>
          <p:nvPr>
            <p:ph sz="half" idx="2"/>
          </p:nvPr>
        </p:nvSpPr>
        <p:spPr>
          <a:xfrm>
            <a:off x="4700016" y="1097280"/>
            <a:ext cx="3834384" cy="3712464"/>
          </a:xfrm>
        </p:spPr>
        <p:txBody>
          <a:bodyPr>
            <a:normAutofit/>
          </a:bodyPr>
          <a:lstStyle/>
          <a:p>
            <a:r>
              <a:rPr lang="en-US" dirty="0" smtClean="0">
                <a:solidFill>
                  <a:srgbClr val="C00000"/>
                </a:solidFill>
              </a:rPr>
              <a:t>Write a </a:t>
            </a:r>
            <a:r>
              <a:rPr lang="en-US" dirty="0" err="1" smtClean="0">
                <a:solidFill>
                  <a:srgbClr val="C00000"/>
                </a:solidFill>
              </a:rPr>
              <a:t>RobotC</a:t>
            </a:r>
            <a:r>
              <a:rPr lang="en-US" dirty="0" smtClean="0">
                <a:solidFill>
                  <a:srgbClr val="C00000"/>
                </a:solidFill>
              </a:rPr>
              <a:t> program for this task, assuming the wheels on your </a:t>
            </a:r>
            <a:r>
              <a:rPr lang="en-US" dirty="0" err="1" smtClean="0">
                <a:solidFill>
                  <a:srgbClr val="C00000"/>
                </a:solidFill>
              </a:rPr>
              <a:t>testbed</a:t>
            </a:r>
            <a:r>
              <a:rPr lang="en-US" dirty="0" smtClean="0">
                <a:solidFill>
                  <a:srgbClr val="C00000"/>
                </a:solidFill>
              </a:rPr>
              <a:t> are the </a:t>
            </a:r>
            <a:r>
              <a:rPr lang="en-US" dirty="0" err="1" smtClean="0">
                <a:solidFill>
                  <a:srgbClr val="C00000"/>
                </a:solidFill>
              </a:rPr>
              <a:t>roomba</a:t>
            </a:r>
            <a:r>
              <a:rPr lang="en-US" dirty="0" smtClean="0">
                <a:solidFill>
                  <a:srgbClr val="C00000"/>
                </a:solidFill>
              </a:rPr>
              <a:t> wheels.</a:t>
            </a:r>
            <a:endParaRPr lang="en-US" dirty="0">
              <a:solidFill>
                <a:srgbClr val="C00000"/>
              </a:solidFill>
            </a:endParaRPr>
          </a:p>
        </p:txBody>
      </p:sp>
      <p:sp>
        <p:nvSpPr>
          <p:cNvPr id="4" name="Title 3"/>
          <p:cNvSpPr>
            <a:spLocks noGrp="1"/>
          </p:cNvSpPr>
          <p:nvPr>
            <p:ph type="title"/>
          </p:nvPr>
        </p:nvSpPr>
        <p:spPr/>
        <p:txBody>
          <a:bodyPr/>
          <a:lstStyle/>
          <a:p>
            <a:r>
              <a:rPr lang="en-US" dirty="0" smtClean="0"/>
              <a:t>“Forward and back”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191000" cy="31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684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4341813"/>
            <a:ext cx="3908425" cy="248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019675"/>
            <a:ext cx="40846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itle 1"/>
          <p:cNvSpPr>
            <a:spLocks noGrp="1"/>
          </p:cNvSpPr>
          <p:nvPr>
            <p:ph type="title"/>
          </p:nvPr>
        </p:nvSpPr>
        <p:spPr/>
        <p:txBody>
          <a:bodyPr/>
          <a:lstStyle/>
          <a:p>
            <a:pPr eaLnBrk="1" hangingPunct="1"/>
            <a:r>
              <a:rPr lang="en-US" smtClean="0"/>
              <a:t>Cortex</a:t>
            </a:r>
          </a:p>
        </p:txBody>
      </p:sp>
      <p:sp>
        <p:nvSpPr>
          <p:cNvPr id="14341" name="TextBox 4"/>
          <p:cNvSpPr txBox="1">
            <a:spLocks noChangeArrowheads="1"/>
          </p:cNvSpPr>
          <p:nvPr/>
        </p:nvSpPr>
        <p:spPr bwMode="auto">
          <a:xfrm>
            <a:off x="304800" y="1447800"/>
            <a:ext cx="5486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The VEX Cortex Microcontroller coordinates the flow of information and power on the robot. All  electronic system components must interface to the Microcontroller.</a:t>
            </a:r>
          </a:p>
          <a:p>
            <a:pPr lvl="1" eaLnBrk="1" hangingPunct="1"/>
            <a:endParaRPr lang="en-US" sz="2400"/>
          </a:p>
          <a:p>
            <a:pPr eaLnBrk="1" hangingPunct="1"/>
            <a:r>
              <a:rPr lang="en-US" sz="2400"/>
              <a:t>The Microcontroller is the brain of every VEX robot. </a:t>
            </a:r>
          </a:p>
        </p:txBody>
      </p:sp>
      <p:pic>
        <p:nvPicPr>
          <p:cNvPr id="14342" name="Picture 4" descr="C:\Users\jdonnan\Documents\My Dropbox\ROBOTC\Coretex top view_No lin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925" y="1039813"/>
            <a:ext cx="327342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84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l="9068" t="11292" r="5124" b="22580"/>
          <a:stretch>
            <a:fillRect/>
          </a:stretch>
        </p:blipFill>
        <p:spPr bwMode="auto">
          <a:xfrm>
            <a:off x="228600" y="3276600"/>
            <a:ext cx="8821738" cy="329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itle 1"/>
          <p:cNvSpPr>
            <a:spLocks noGrp="1"/>
          </p:cNvSpPr>
          <p:nvPr>
            <p:ph type="title"/>
          </p:nvPr>
        </p:nvSpPr>
        <p:spPr/>
        <p:txBody>
          <a:bodyPr/>
          <a:lstStyle/>
          <a:p>
            <a:r>
              <a:rPr lang="en-US" smtClean="0"/>
              <a:t>VEX Cortex</a:t>
            </a:r>
          </a:p>
        </p:txBody>
      </p:sp>
      <p:sp>
        <p:nvSpPr>
          <p:cNvPr id="15364" name="Content Placeholder 3"/>
          <p:cNvSpPr>
            <a:spLocks noGrp="1"/>
          </p:cNvSpPr>
          <p:nvPr>
            <p:ph sz="half" idx="2"/>
          </p:nvPr>
        </p:nvSpPr>
        <p:spPr bwMode="auto">
          <a:xfrm>
            <a:off x="523875" y="1219200"/>
            <a:ext cx="82296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smtClean="0"/>
              <a:t>The cortex is the most expensive part in the VEX world. Please treat it as if it were your baby brother or sister. No dropping, throwing, or shaking it.</a:t>
            </a:r>
          </a:p>
        </p:txBody>
      </p:sp>
    </p:spTree>
    <p:extLst>
      <p:ext uri="{BB962C8B-B14F-4D97-AF65-F5344CB8AC3E}">
        <p14:creationId xmlns:p14="http://schemas.microsoft.com/office/powerpoint/2010/main" val="2272638987"/>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737</TotalTime>
  <Words>1363</Words>
  <Application>Microsoft Office PowerPoint</Application>
  <PresentationFormat>On-screen Show (4:3)</PresentationFormat>
  <Paragraphs>147</Paragraphs>
  <Slides>29</Slides>
  <Notes>9</Notes>
  <HiddenSlides>10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Angles</vt:lpstr>
      <vt:lpstr>Automation and Programming</vt:lpstr>
      <vt:lpstr>Find the Coding Errors…</vt:lpstr>
      <vt:lpstr>Find the Coding Errors…</vt:lpstr>
      <vt:lpstr>Find the Coding Errors…</vt:lpstr>
      <vt:lpstr>Find the Coding Errors…</vt:lpstr>
      <vt:lpstr>Your review challenge of the day!</vt:lpstr>
      <vt:lpstr>“Forward and back”</vt:lpstr>
      <vt:lpstr>Cortex</vt:lpstr>
      <vt:lpstr>VEX Cortex</vt:lpstr>
      <vt:lpstr>1. Make sure you are set on natural Language</vt:lpstr>
      <vt:lpstr>2. Check the Communication Mode</vt:lpstr>
      <vt:lpstr>3. Check Your Preferences : Only 1 item should be checked</vt:lpstr>
      <vt:lpstr>4. Open a file or open a new file</vt:lpstr>
      <vt:lpstr>Once you Have a program written… Compile and Download – Then…</vt:lpstr>
      <vt:lpstr>DeBug Your Program!  1. Robot 2. “Debugger Windows” 3. Sensors </vt:lpstr>
      <vt:lpstr>Sensor Values!</vt:lpstr>
      <vt:lpstr>5a. Look at the motors and Sensors</vt:lpstr>
      <vt:lpstr>5b. Choose the GTT Testbed</vt:lpstr>
      <vt:lpstr>5c. Look at the sensor ports</vt:lpstr>
      <vt:lpstr>Power</vt:lpstr>
      <vt:lpstr>Motors</vt:lpstr>
      <vt:lpstr>Motors</vt:lpstr>
      <vt:lpstr>Sensors</vt:lpstr>
      <vt:lpstr>Bumper Switch Sensor</vt:lpstr>
      <vt:lpstr>Limit Switch Sensor</vt:lpstr>
      <vt:lpstr>Potentiometer</vt:lpstr>
      <vt:lpstr>Line Tracker</vt:lpstr>
      <vt:lpstr>LineFollower or Potentiometer</vt:lpstr>
      <vt:lpstr>LineFollower or Potentiometer</vt:lpstr>
    </vt:vector>
  </TitlesOfParts>
  <Company>Rochester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Automation and Programming</dc:title>
  <dc:creator>JOPP, RICHARD</dc:creator>
  <cp:lastModifiedBy>JOPP, RICHARD</cp:lastModifiedBy>
  <cp:revision>15</cp:revision>
  <dcterms:created xsi:type="dcterms:W3CDTF">2013-10-07T12:35:43Z</dcterms:created>
  <dcterms:modified xsi:type="dcterms:W3CDTF">2013-11-05T17:12:22Z</dcterms:modified>
</cp:coreProperties>
</file>